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0"/>
  </p:notesMasterIdLst>
  <p:handoutMasterIdLst>
    <p:handoutMasterId r:id="rId31"/>
  </p:handoutMasterIdLst>
  <p:sldIdLst>
    <p:sldId id="779" r:id="rId6"/>
    <p:sldId id="798" r:id="rId7"/>
    <p:sldId id="766" r:id="rId8"/>
    <p:sldId id="784" r:id="rId9"/>
    <p:sldId id="781" r:id="rId10"/>
    <p:sldId id="785" r:id="rId11"/>
    <p:sldId id="799" r:id="rId12"/>
    <p:sldId id="757" r:id="rId13"/>
    <p:sldId id="786" r:id="rId14"/>
    <p:sldId id="787" r:id="rId15"/>
    <p:sldId id="783" r:id="rId16"/>
    <p:sldId id="800" r:id="rId17"/>
    <p:sldId id="788" r:id="rId18"/>
    <p:sldId id="780" r:id="rId19"/>
    <p:sldId id="789" r:id="rId20"/>
    <p:sldId id="790" r:id="rId21"/>
    <p:sldId id="791" r:id="rId22"/>
    <p:sldId id="793" r:id="rId23"/>
    <p:sldId id="796" r:id="rId24"/>
    <p:sldId id="794" r:id="rId25"/>
    <p:sldId id="795" r:id="rId26"/>
    <p:sldId id="797" r:id="rId27"/>
    <p:sldId id="801" r:id="rId28"/>
    <p:sldId id="71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79"/>
            <p14:sldId id="798"/>
            <p14:sldId id="766"/>
            <p14:sldId id="784"/>
            <p14:sldId id="781"/>
            <p14:sldId id="785"/>
            <p14:sldId id="799"/>
            <p14:sldId id="757"/>
            <p14:sldId id="786"/>
            <p14:sldId id="787"/>
            <p14:sldId id="783"/>
            <p14:sldId id="800"/>
            <p14:sldId id="788"/>
            <p14:sldId id="780"/>
            <p14:sldId id="789"/>
            <p14:sldId id="790"/>
            <p14:sldId id="791"/>
            <p14:sldId id="793"/>
            <p14:sldId id="796"/>
            <p14:sldId id="794"/>
            <p14:sldId id="795"/>
            <p14:sldId id="797"/>
            <p14:sldId id="801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B00"/>
    <a:srgbClr val="FCEAD6"/>
    <a:srgbClr val="91D900"/>
    <a:srgbClr val="DADC00"/>
    <a:srgbClr val="3C6BCC"/>
    <a:srgbClr val="A67FFF"/>
    <a:srgbClr val="693CD1"/>
    <a:srgbClr val="FFFF96"/>
    <a:srgbClr val="FFFF00"/>
    <a:srgbClr val="8F6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8" autoAdjust="0"/>
    <p:restoredTop sz="94422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312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6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89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13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97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19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4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6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32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96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4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9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73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58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0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22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1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98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8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7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36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3/12/20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3/12/20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3/12/20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D6F4B8-4422-434A-8576-B774E6888E50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4E52E552-52F3-E742-BC03-0CEE208C42EB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71C24-86C2-CA48-BF9D-7C9633BB1052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06A5F5-C93B-F64A-B011-B9E559CA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Jeremy Bartley &amp; Kristian Ekenes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825682" cy="914400"/>
          </a:xfrm>
        </p:spPr>
        <p:txBody>
          <a:bodyPr/>
          <a:lstStyle/>
          <a:p>
            <a:pPr algn="l"/>
            <a:r>
              <a:rPr lang="en-US" sz="3600" b="0" dirty="0"/>
              <a:t>Best practices for building web apps that visualize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38731005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Filter by scale using view resolution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313009" y="1585464"/>
            <a:ext cx="3551441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 filter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17.7 MB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(uncompressed)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~7s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(desktop on fast network)</a:t>
            </a:r>
          </a:p>
          <a:p>
            <a:pPr algn="l" eaLnBrk="0" hangingPunct="0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8" name="Picture 7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135C8745-2F50-6D49-B0EC-5C80B4AE1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7" y="2871491"/>
            <a:ext cx="3584853" cy="276719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B0C02-3D36-F945-A375-6C1C7434CA89}"/>
              </a:ext>
            </a:extLst>
          </p:cNvPr>
          <p:cNvSpPr txBox="1"/>
          <p:nvPr/>
        </p:nvSpPr>
        <p:spPr>
          <a:xfrm>
            <a:off x="8124444" y="1418354"/>
            <a:ext cx="3754547" cy="139189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/>
              <a:t>view.resolution</a:t>
            </a:r>
            <a:r>
              <a:rPr lang="en-US" sz="2400" dirty="0"/>
              <a:t> * 3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10.5 MB </a:t>
            </a:r>
            <a:r>
              <a:rPr lang="en-US" dirty="0"/>
              <a:t>(uncompressed)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~2.8s </a:t>
            </a:r>
            <a:r>
              <a:rPr lang="en-US" dirty="0"/>
              <a:t>(desktop on fast network)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A38834-B837-344C-A604-9C4A36D05D6F}"/>
              </a:ext>
            </a:extLst>
          </p:cNvPr>
          <p:cNvSpPr txBox="1"/>
          <p:nvPr/>
        </p:nvSpPr>
        <p:spPr>
          <a:xfrm>
            <a:off x="4156537" y="1479204"/>
            <a:ext cx="3729520" cy="12744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 err="1"/>
              <a:t>view.resolution</a:t>
            </a:r>
            <a:r>
              <a:rPr lang="en-US" sz="2400" dirty="0"/>
              <a:t> * 2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11.2 MB </a:t>
            </a:r>
            <a:r>
              <a:rPr lang="en-US" dirty="0"/>
              <a:t>(uncompressed)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~3s </a:t>
            </a:r>
            <a:r>
              <a:rPr lang="en-US" dirty="0"/>
              <a:t>(desktop on fast network)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F8CBC-BFE1-2440-861D-97DA5F622788}"/>
              </a:ext>
            </a:extLst>
          </p:cNvPr>
          <p:cNvSpPr txBox="1"/>
          <p:nvPr/>
        </p:nvSpPr>
        <p:spPr>
          <a:xfrm>
            <a:off x="7861406" y="4681715"/>
            <a:ext cx="3591979" cy="1636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EA7B2-8A64-DA4F-9EA2-4B98FBEEA887}"/>
              </a:ext>
            </a:extLst>
          </p:cNvPr>
          <p:cNvSpPr txBox="1"/>
          <p:nvPr/>
        </p:nvSpPr>
        <p:spPr>
          <a:xfrm>
            <a:off x="8836713" y="5825310"/>
            <a:ext cx="2330007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30,316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95FEB9-F0AD-274F-A57F-01C5627E7554}"/>
              </a:ext>
            </a:extLst>
          </p:cNvPr>
          <p:cNvSpPr txBox="1"/>
          <p:nvPr/>
        </p:nvSpPr>
        <p:spPr>
          <a:xfrm>
            <a:off x="4478183" y="5836203"/>
            <a:ext cx="3086227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Only 62,313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B76857-C64C-9D46-AE76-AE36A342A14B}"/>
              </a:ext>
            </a:extLst>
          </p:cNvPr>
          <p:cNvSpPr txBox="1"/>
          <p:nvPr/>
        </p:nvSpPr>
        <p:spPr>
          <a:xfrm>
            <a:off x="792586" y="5830051"/>
            <a:ext cx="2470423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550,578 features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6" name="Picture 5" descr="A picture containing table, computer, animal&#10;&#10;Description automatically generated">
            <a:extLst>
              <a:ext uri="{FF2B5EF4-FFF2-40B4-BE49-F238E27FC236}">
                <a16:creationId xmlns:a16="http://schemas.microsoft.com/office/drawing/2014/main" id="{786A23D6-5429-B54D-A7B9-2E821B824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046" y="2852652"/>
            <a:ext cx="3547083" cy="2786035"/>
          </a:xfrm>
          <a:prstGeom prst="rect">
            <a:avLst/>
          </a:prstGeom>
        </p:spPr>
      </p:pic>
      <p:pic>
        <p:nvPicPr>
          <p:cNvPr id="11" name="Picture 10" descr="A picture containing table, lit, computer, purple&#10;&#10;Description automatically generated">
            <a:extLst>
              <a:ext uri="{FF2B5EF4-FFF2-40B4-BE49-F238E27FC236}">
                <a16:creationId xmlns:a16="http://schemas.microsoft.com/office/drawing/2014/main" id="{F5E7508D-87A8-454F-97BC-250BAF673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8725" y="2837684"/>
            <a:ext cx="3814930" cy="27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9632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CEAD6"/>
                </a:solidFill>
              </a:rPr>
              <a:t>Clustering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39493192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Working with different geometry types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174082959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Thinning geometries and attributes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109022256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01A04AC-677A-8A47-BDC7-7A108A4F2401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69117218-C45C-B044-8967-1752F0B10AD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FD698E4-80FB-DF4A-A1A2-D633E6962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2FC8F54-5B63-0C40-A13B-BA0125992B24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565F1E6-2991-4B45-A9F6-0861BFFD4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88895C-9C3A-144B-B165-1FD3BF5AC7A1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21E5664-6395-0F4B-834F-4F215CFE563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8524D36C-544C-A640-BF25-F0A27A46F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83A97ED2-A59F-A34D-AE09-C693244092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3EE91261-313F-2E41-AFDB-E6C47EE33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8A1A4A2-9EE9-924F-9027-4794A6C4E834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11E6C12-C554-9F4B-BA03-115F3D55303C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80D1FA1-FF7D-5D40-844A-334612B7A8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C5AC765D-C836-DF46-B9D1-A0C64641B8E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3880D176-FBC1-5441-8141-7B1A088BFF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EF10989B-B390-A64D-B46A-230F0478BB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56A00E65-EF56-AB4C-85AF-8496B4B80A25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0FFD2E20-42FA-A643-BF6E-C586DED719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77C4B130-81B0-C74C-8EA2-E66E94C1C6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DAD5B452-FF45-DC44-80E6-E17B05DF9EB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23B19E46-51F0-CA48-8E38-8232434B41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660E7136-D7BF-EA46-A10E-4223653634EA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2038E9A0-40B5-2B4F-A977-4D2E546D4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D8C98C92-EE01-954D-98D9-7AD849AD72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FA1CBBD1-D3FB-C44F-A984-6204AC2524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EB8A5F9F-EA09-664B-BB38-B5EBD254FF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02951BDE-BF63-4441-A5CE-E5C6F1C79E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9AFD3FB6-20C0-D243-BCBB-00738E4824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5EAF1B6C-938F-8E4D-A61D-701DA6F56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01FC76C6-3C21-214B-9E0B-8AC01F877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5C71E57-3FA3-644B-8582-F9C71F61F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44189071-1AAD-584D-88C4-0DB09C2C9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9EEADF5D-C09A-DA41-BE9C-384529F1B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Kristian Ekenes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One Ocean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7AC9843-6C15-B442-B7A0-B50D3DBBA6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979" y="1732705"/>
            <a:ext cx="6067590" cy="3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7474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3E064-C506-504B-A1B4-3A87458D97E6}"/>
              </a:ext>
            </a:extLst>
          </p:cNvPr>
          <p:cNvSpPr txBox="1"/>
          <p:nvPr/>
        </p:nvSpPr>
        <p:spPr>
          <a:xfrm>
            <a:off x="6831723" y="1755228"/>
            <a:ext cx="4846415" cy="40324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BA3384-EB05-4641-91DD-4175CE3C7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4151"/>
            <a:ext cx="12192000" cy="556969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0ED036-E13E-D146-A982-F8546CCD2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082" y="1613033"/>
            <a:ext cx="3338779" cy="3239999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B9C40D-DB89-534F-BA72-C3080CB3526A}"/>
              </a:ext>
            </a:extLst>
          </p:cNvPr>
          <p:cNvSpPr/>
          <p:nvPr/>
        </p:nvSpPr>
        <p:spPr bwMode="auto">
          <a:xfrm>
            <a:off x="9122979" y="2417379"/>
            <a:ext cx="1656563" cy="135408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233C7D-1FB9-F344-8C27-42B6D9334FD5}"/>
              </a:ext>
            </a:extLst>
          </p:cNvPr>
          <p:cNvCxnSpPr>
            <a:cxnSpLocks/>
          </p:cNvCxnSpPr>
          <p:nvPr/>
        </p:nvCxnSpPr>
        <p:spPr bwMode="auto">
          <a:xfrm>
            <a:off x="6325290" y="1585601"/>
            <a:ext cx="2797689" cy="831778"/>
          </a:xfrm>
          <a:prstGeom prst="line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709889-A383-6D4A-936C-CE980B9680F2}"/>
              </a:ext>
            </a:extLst>
          </p:cNvPr>
          <p:cNvCxnSpPr>
            <a:cxnSpLocks/>
          </p:cNvCxnSpPr>
          <p:nvPr/>
        </p:nvCxnSpPr>
        <p:spPr bwMode="auto">
          <a:xfrm flipV="1">
            <a:off x="6325290" y="3771466"/>
            <a:ext cx="2797689" cy="1111077"/>
          </a:xfrm>
          <a:prstGeom prst="line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262340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6205738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/>
              <a:t>Know your data!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52 million points!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&gt; 4 GB of data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Points at every ¼ degree of </a:t>
            </a:r>
            <a:r>
              <a:rPr lang="en-US" sz="2400" dirty="0" err="1"/>
              <a:t>lat</a:t>
            </a:r>
            <a:r>
              <a:rPr lang="en-US" sz="2400" dirty="0"/>
              <a:t>/</a:t>
            </a:r>
            <a:r>
              <a:rPr lang="en-US" sz="2400" dirty="0" err="1"/>
              <a:t>lon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Up to 102 points stacked at each location (from surface to ~5,000m depth)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12 attributes per point (temperature, salinity, phosphate, silicates, EMU cluster, etc.)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8028CF-309B-004F-AB45-DE81A1526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9785" y="980525"/>
            <a:ext cx="5199589" cy="3357215"/>
          </a:xfrm>
          <a:prstGeom prst="rect">
            <a:avLst/>
          </a:prstGeom>
        </p:spPr>
      </p:pic>
      <p:pic>
        <p:nvPicPr>
          <p:cNvPr id="32" name="Picture 31" descr="A lit up city at night&#10;&#10;Description automatically generated">
            <a:extLst>
              <a:ext uri="{FF2B5EF4-FFF2-40B4-BE49-F238E27FC236}">
                <a16:creationId xmlns:a16="http://schemas.microsoft.com/office/drawing/2014/main" id="{3A6F487C-4C00-FB45-A9F7-8828BBBA3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954" y="4454231"/>
            <a:ext cx="4238609" cy="22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46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6205738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1: Generalization </a:t>
            </a:r>
          </a:p>
          <a:p>
            <a:pPr algn="l" eaLnBrk="0" hangingPunct="0"/>
            <a:r>
              <a:rPr lang="en-US" sz="2400" b="1" dirty="0"/>
              <a:t>One point per </a:t>
            </a:r>
            <a:r>
              <a:rPr lang="en-US" sz="2400" b="1" dirty="0" err="1"/>
              <a:t>x,y</a:t>
            </a:r>
            <a:r>
              <a:rPr lang="en-US" sz="2400" b="1" dirty="0"/>
              <a:t> location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Flatten the table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spatial join or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table pivot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Reduced number of points to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677,109</a:t>
            </a:r>
            <a:r>
              <a:rPr lang="en-US" sz="2400" dirty="0"/>
              <a:t> features. Data is now one row per </a:t>
            </a:r>
            <a:r>
              <a:rPr lang="en-US" sz="2400" dirty="0" err="1"/>
              <a:t>x,y</a:t>
            </a:r>
            <a:r>
              <a:rPr lang="en-US" sz="2400" dirty="0"/>
              <a:t> location with fields for each attribute at each depth level.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New problem – Now we have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1,224 fields.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62D8C-797E-1E49-81B3-8EAD4863F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020" y="1068623"/>
            <a:ext cx="4646967" cy="51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2052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2: Generalization </a:t>
            </a:r>
          </a:p>
          <a:p>
            <a:pPr algn="l" eaLnBrk="0" hangingPunct="0"/>
            <a:r>
              <a:rPr lang="en-US" sz="2400" b="1" dirty="0"/>
              <a:t>Geometry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Thin points to every ½ degree ( ¼ degree resolution is too high for worldwide views)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Reduced number of points to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84,711</a:t>
            </a:r>
            <a:r>
              <a:rPr lang="en-US" sz="2400" dirty="0"/>
              <a:t> features! A reasonable number to work with.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3E255C-B16C-E943-AEEC-AD20E2820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608" y="1072561"/>
            <a:ext cx="4869138" cy="5294597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83F29C-99A4-3949-8E6A-7FB6EF9F2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784" y="1563858"/>
            <a:ext cx="6208433" cy="41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295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94366-4DC4-FA47-9B3E-4339454D3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809" y="1247210"/>
            <a:ext cx="10406231" cy="48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9508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8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8132904" cy="381195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Initial considerations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What the JS API and ArcGIS platform do for you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Optimizing your apps and data for better performance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Visualization Techniques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Scale-dependent filtering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prep/processing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Reducing/generalizing features and attributes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310521029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3: Reduce columns </a:t>
            </a:r>
          </a:p>
          <a:p>
            <a:pPr algn="l" eaLnBrk="0" hangingPunct="0"/>
            <a:r>
              <a:rPr lang="en-US" sz="2400" b="1" dirty="0"/>
              <a:t>Attribute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Feature Services limit you to 1,024 fields.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 removed ~300 fields and was able to publish the service.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Remaining problems: 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960 fields is still too much data to work with on the client.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Setting </a:t>
            </a:r>
            <a:r>
              <a:rPr lang="en-US" sz="2400" dirty="0" err="1"/>
              <a:t>outFields</a:t>
            </a:r>
            <a:r>
              <a:rPr lang="en-US" sz="2400" dirty="0"/>
              <a:t> to one attribute for every depth level results in huge query string requiring the POST method (not cacheable)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D890A-2BDD-9243-B14C-A140E315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349" y="1291768"/>
            <a:ext cx="5314565" cy="51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637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3: Reduce columns </a:t>
            </a:r>
          </a:p>
          <a:p>
            <a:pPr algn="l" eaLnBrk="0" hangingPunct="0"/>
            <a:r>
              <a:rPr lang="en-US" sz="2400" b="1" dirty="0"/>
              <a:t>Attribute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Create hosted Feature View and restrict fields to only the ones you need.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~300 fields (useable)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Queries can request </a:t>
            </a:r>
            <a:r>
              <a:rPr lang="en-US" sz="2400" dirty="0" err="1"/>
              <a:t>outFields</a:t>
            </a:r>
            <a:r>
              <a:rPr lang="en-US" sz="2400" dirty="0"/>
              <a:t> using [“*”], which can be cached.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Set </a:t>
            </a:r>
            <a:r>
              <a:rPr lang="en-US" sz="2400" dirty="0" err="1"/>
              <a:t>maxAge</a:t>
            </a:r>
            <a:r>
              <a:rPr lang="en-US" sz="2400" dirty="0"/>
              <a:t> on tiles to 1 hour.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a manageable dataset we can work with in the browser!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A867C-F4A8-2D45-85CF-66806888F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373" y="1257435"/>
            <a:ext cx="5733751" cy="51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453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4: Request data up front</a:t>
            </a:r>
          </a:p>
          <a:p>
            <a:pPr algn="l" eaLnBrk="0" hangingPunct="0"/>
            <a:r>
              <a:rPr lang="en-US" sz="2400" b="1" dirty="0"/>
              <a:t>For client-side goodness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a manageable dataset we can work with in the browser!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Costs: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Still loading 280 MB of data!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Not useable for mobile devices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Initial load time is longer, but…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UX is a lot nicer once the data loads.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5AFB2-92BF-7745-BDFD-37C11D4D8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851" y="3055172"/>
            <a:ext cx="5757995" cy="3121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58D46-BDA0-BB45-B415-662233DE8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4225" y="1129609"/>
            <a:ext cx="3337245" cy="17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0836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8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59"/>
            <a:ext cx="8132904" cy="437144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The ArcGIS platform does a lot behind the scenes to optimize your data and apps when loading large </a:t>
            </a:r>
            <a:r>
              <a:rPr lang="en-US" sz="2400" dirty="0" err="1"/>
              <a:t>abounts</a:t>
            </a:r>
            <a:r>
              <a:rPr lang="en-US" sz="2400" dirty="0"/>
              <a:t> of data, but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YOU can do more to optimize your apps and data for better performance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Visualization Techniques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Scale-dependent filtering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prep/processing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Reducing/generalizing features and attributes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176908911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3CCDB1A-06B1-D643-A907-9C2F40AF7F68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9" name="gradient background1">
              <a:extLst>
                <a:ext uri="{FF2B5EF4-FFF2-40B4-BE49-F238E27FC236}">
                  <a16:creationId xmlns:a16="http://schemas.microsoft.com/office/drawing/2014/main" id="{5FB053A0-F28B-504C-95B3-4DFFE3C9C75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5CF663-2627-EB46-87F7-CE41DAC88AB9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69A2DA9-ADA0-FD41-91D0-69BAF88EAA0B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C131A080-0D67-C346-B197-A8A7E4FB7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6E57DC31-F9F9-E04D-966A-A91E7D66DD4F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CE215ECE-F556-A744-80C6-7C9A2FC376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195A4F6E-CCE0-614C-B2A0-FC0DBCDC5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F4887CC1-AB3C-3342-A29C-060F2D3C7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BD38171-A210-CA46-9A60-00138778C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EA4523B-43CE-9B42-AAEC-0D5B01158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951B966-7576-7841-8465-72FBFF4E5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D878BB1-C1C9-ED45-ACAB-534F68037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071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Jeremy Bartley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94006"/>
            <a:ext cx="8683723" cy="1477328"/>
          </a:xfrm>
        </p:spPr>
        <p:txBody>
          <a:bodyPr/>
          <a:lstStyle/>
          <a:p>
            <a:r>
              <a:rPr lang="en-US" dirty="0"/>
              <a:t>Considerations before you start development</a:t>
            </a:r>
          </a:p>
        </p:txBody>
      </p:sp>
    </p:spTree>
    <p:extLst>
      <p:ext uri="{BB962C8B-B14F-4D97-AF65-F5344CB8AC3E}">
        <p14:creationId xmlns:p14="http://schemas.microsoft.com/office/powerpoint/2010/main" val="13494366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Considerations before you start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7252137" cy="43624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Know your audience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Just a few specialized users?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Public or private?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Potential to go viral?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Devices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Desktop only?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Mobile and tablets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Generalization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Choose an appropriate geometry type for scale 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number of features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vertices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0331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What the JS API &amp; ArcGIS platform do for you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132689435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JS API and platform efficiency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7252137" cy="43624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Cacheable feature tiles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 err="1"/>
              <a:t>p</a:t>
            </a:r>
            <a:r>
              <a:rPr lang="en-US" sz="2400" dirty="0" err="1">
                <a:ea typeface="+mn-ea"/>
                <a:cs typeface="+mn-cs"/>
              </a:rPr>
              <a:t>bf</a:t>
            </a:r>
            <a:r>
              <a:rPr lang="en-US" sz="2400" dirty="0">
                <a:ea typeface="+mn-ea"/>
                <a:cs typeface="+mn-cs"/>
              </a:rPr>
              <a:t> que</a:t>
            </a:r>
            <a:r>
              <a:rPr lang="en-US" sz="2400" dirty="0"/>
              <a:t>ries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Quantization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Compression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Dynamic attribute requests</a:t>
            </a:r>
          </a:p>
        </p:txBody>
      </p:sp>
    </p:spTree>
    <p:extLst>
      <p:ext uri="{BB962C8B-B14F-4D97-AF65-F5344CB8AC3E}">
        <p14:creationId xmlns:p14="http://schemas.microsoft.com/office/powerpoint/2010/main" val="376294219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Scale-dependent filtering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526242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FF8486-CD90-5C4C-9E3F-FBEFC2897FD2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E7E7CE8E-B31B-1C47-BC13-31E8523B4005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8B6942F-C364-3945-8C91-7A04D90C7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84A203-C05D-BD4B-877D-A6F3EF2A3FDD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44E80B5-0105-E94D-B696-D90CF1C9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1CA3B43-D6C3-9E40-824C-520CD6BF227B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7186D2E-13B2-EB45-8ECA-5841C20F704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801D481-5BD8-D04A-B639-A6794DEA62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ECAB9FA8-E8A9-6943-AD45-D66FC488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D5B953A5-00D4-254E-98AB-ADE25E39A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E083B12-EA21-D840-A6A5-2BCC7D9C95B2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BE722204-E5BB-5E44-B314-DA34C164FFF3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33B05DA-8E9C-1D40-B1A7-D412B94C4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A82FB5AE-B2E5-9645-A0EA-0B751462DE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08B2EA84-B463-8E48-994F-F97E22DEBC8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C3A16596-CEEF-5745-884E-8AB7C7C11B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0CDF17FC-B603-1C4F-9C12-D53547B6E002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505A2F4E-A95B-F347-9162-4649038F34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976A25B6-06A3-804D-A05E-E505C7F49A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C0065BF9-9654-F34F-B32C-A358FFC248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3FF47CA2-00FF-A748-84A9-9D1E37F12B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276AEF8-0A29-474D-B343-86579D66D4E0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308EEB13-52A7-4948-BAC7-373A6F9BC5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572883FE-9419-BC40-9659-E42368FB35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67EE6E90-1C0A-F14F-9CAF-3D7D17DE60E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2D40D670-5088-284D-9E66-26C33CF06F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69833BE7-B8C5-8243-824C-08F0239E19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A5F1A6D-866B-9843-AF7E-C130EABB9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C8A93A2B-D0EF-FF4D-AAFE-06AA810F36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2CAD7146-3B1D-B545-B472-3E65C7D58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D03AEA6-C2D0-8F42-9B4B-F85ABD7578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19495F74-695E-754B-ACBA-024DCB0C0E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6615BB80-AA04-7248-8188-1A7FCD43F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431" y="3008944"/>
            <a:ext cx="4527741" cy="1169551"/>
          </a:xfrm>
        </p:spPr>
        <p:txBody>
          <a:bodyPr/>
          <a:lstStyle/>
          <a:p>
            <a:r>
              <a:rPr lang="en-US" dirty="0"/>
              <a:t>Water distribution pipes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C521E-B304-444B-ABFE-5AA05BDFA7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E6B6EE-D5C1-AC4C-A3FD-8CE389AED4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396" y="1715538"/>
            <a:ext cx="5958500" cy="34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324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Filter by scale using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335922" y="1462611"/>
            <a:ext cx="3551441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 filter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17.7 MB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~7s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(desktop on fast network)</a:t>
            </a:r>
          </a:p>
          <a:p>
            <a:pPr algn="l" eaLnBrk="0" hangingPunct="0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4" name="Picture 3" descr="A picture containing indoor, table, computer, lit&#10;&#10;Description automatically generated">
            <a:extLst>
              <a:ext uri="{FF2B5EF4-FFF2-40B4-BE49-F238E27FC236}">
                <a16:creationId xmlns:a16="http://schemas.microsoft.com/office/drawing/2014/main" id="{C2EB70D2-DBC5-D441-A9CE-5FCFF1DDD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081" y="2871102"/>
            <a:ext cx="3597052" cy="2810624"/>
          </a:xfrm>
          <a:prstGeom prst="rect">
            <a:avLst/>
          </a:prstGeom>
        </p:spPr>
      </p:pic>
      <p:pic>
        <p:nvPicPr>
          <p:cNvPr id="8" name="Picture 7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135C8745-2F50-6D49-B0EC-5C80B4AE1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597" y="2871491"/>
            <a:ext cx="3584853" cy="276719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BAD8E4B-0206-2443-9DC4-848AC8399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6764" y="2871102"/>
            <a:ext cx="3683360" cy="28106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B0C02-3D36-F945-A375-6C1C7434CA89}"/>
              </a:ext>
            </a:extLst>
          </p:cNvPr>
          <p:cNvSpPr txBox="1"/>
          <p:nvPr/>
        </p:nvSpPr>
        <p:spPr>
          <a:xfrm>
            <a:off x="8128842" y="1430139"/>
            <a:ext cx="3591979" cy="12860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300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11.2 MB </a:t>
            </a:r>
            <a:r>
              <a:rPr lang="en-US" dirty="0"/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~3s </a:t>
            </a:r>
            <a:r>
              <a:rPr lang="en-US" dirty="0"/>
              <a:t>(desktop on fast network)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A38834-B837-344C-A604-9C4A36D05D6F}"/>
              </a:ext>
            </a:extLst>
          </p:cNvPr>
          <p:cNvSpPr txBox="1"/>
          <p:nvPr/>
        </p:nvSpPr>
        <p:spPr>
          <a:xfrm>
            <a:off x="4110847" y="1425092"/>
            <a:ext cx="3729520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150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14.7 MB </a:t>
            </a:r>
            <a:r>
              <a:rPr lang="en-US" dirty="0"/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~5s </a:t>
            </a:r>
            <a:r>
              <a:rPr lang="en-US" dirty="0"/>
              <a:t>(desktop on fast network)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F8CBC-BFE1-2440-861D-97DA5F622788}"/>
              </a:ext>
            </a:extLst>
          </p:cNvPr>
          <p:cNvSpPr txBox="1"/>
          <p:nvPr/>
        </p:nvSpPr>
        <p:spPr>
          <a:xfrm>
            <a:off x="7861406" y="4681715"/>
            <a:ext cx="3591979" cy="1636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EA7B2-8A64-DA4F-9EA2-4B98FBEEA887}"/>
              </a:ext>
            </a:extLst>
          </p:cNvPr>
          <p:cNvSpPr txBox="1"/>
          <p:nvPr/>
        </p:nvSpPr>
        <p:spPr>
          <a:xfrm>
            <a:off x="8498594" y="5836661"/>
            <a:ext cx="3090269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Still 107,256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95FEB9-F0AD-274F-A57F-01C5627E7554}"/>
              </a:ext>
            </a:extLst>
          </p:cNvPr>
          <p:cNvSpPr txBox="1"/>
          <p:nvPr/>
        </p:nvSpPr>
        <p:spPr>
          <a:xfrm>
            <a:off x="4667262" y="5830052"/>
            <a:ext cx="2335285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358,921 features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B76857-C64C-9D46-AE76-AE36A342A14B}"/>
              </a:ext>
            </a:extLst>
          </p:cNvPr>
          <p:cNvSpPr txBox="1"/>
          <p:nvPr/>
        </p:nvSpPr>
        <p:spPr>
          <a:xfrm>
            <a:off x="792586" y="5830051"/>
            <a:ext cx="2470423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550,578 features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83572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A0C75C-AE3D-43EA-BA9C-5C1A5DFCC2E6}">
  <ds:schemaRefs>
    <ds:schemaRef ds:uri="office.server.policy"/>
  </ds:schemaRefs>
</ds:datastoreItem>
</file>

<file path=customXml/itemProps2.xml><?xml version="1.0" encoding="utf-8"?>
<ds:datastoreItem xmlns:ds="http://schemas.openxmlformats.org/officeDocument/2006/customXml" ds:itemID="{2A8FD2D2-8DD9-4C39-9506-169D3AF0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3b231bd9-362e-4b4a-b934-a8e14959ce6d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871</Words>
  <Application>Microsoft Macintosh PowerPoint</Application>
  <PresentationFormat>Widescreen</PresentationFormat>
  <Paragraphs>179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Lucida Grande</vt:lpstr>
      <vt:lpstr>Esri_Corporate_Template-Dark</vt:lpstr>
      <vt:lpstr>Best practices for building web apps that visualize large datasets</vt:lpstr>
      <vt:lpstr>PowerPoint Presentation</vt:lpstr>
      <vt:lpstr>Considerations before you start development</vt:lpstr>
      <vt:lpstr>PowerPoint Presentation</vt:lpstr>
      <vt:lpstr>Behind the scenes</vt:lpstr>
      <vt:lpstr>PowerPoint Presentation</vt:lpstr>
      <vt:lpstr>Visualization techniques</vt:lpstr>
      <vt:lpstr>Water distribution pipes</vt:lpstr>
      <vt:lpstr>PowerPoint Presentation</vt:lpstr>
      <vt:lpstr>PowerPoint Presentation</vt:lpstr>
      <vt:lpstr>Visualization techniques</vt:lpstr>
      <vt:lpstr>Data prep and processing</vt:lpstr>
      <vt:lpstr>Data prep and processing</vt:lpstr>
      <vt:lpstr>One Ocean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Sackowski</dc:creator>
  <cp:lastModifiedBy/>
  <cp:revision>1</cp:revision>
  <cp:lastPrinted>2019-04-30T20:56:12Z</cp:lastPrinted>
  <dcterms:created xsi:type="dcterms:W3CDTF">2019-08-28T00:58:57Z</dcterms:created>
  <dcterms:modified xsi:type="dcterms:W3CDTF">2020-03-12T23:12:17Z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